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84c475b88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84c475b88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84c475b88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84c475b88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nl" sz="1300"/>
              <a:t>First two questions are about how the percolation probability changes as the density or the bond probability of students or both them change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nl" sz="1300"/>
              <a:t>For there are 2 neighborhoods to use ,wo want to know if the structure alters, what will happen to the critical point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nl" sz="1300"/>
              <a:t>And the fourth question, t</a:t>
            </a:r>
            <a:r>
              <a:rPr lang="nl" sz="1300"/>
              <a:t>he rumor can start in the center of the classroom or in the corner, how will the propagation be affected by the initial rumor source position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nl" sz="1300"/>
              <a:t>The last one, </a:t>
            </a:r>
            <a:r>
              <a:rPr lang="nl" sz="1300">
                <a:solidFill>
                  <a:schemeClr val="dk1"/>
                </a:solidFill>
              </a:rPr>
              <a:t>we have site and bond percolation, </a:t>
            </a:r>
            <a:r>
              <a:rPr lang="nl" sz="1300"/>
              <a:t>if we </a:t>
            </a:r>
            <a:r>
              <a:rPr lang="nl" sz="1300"/>
              <a:t>combine</a:t>
            </a:r>
            <a:r>
              <a:rPr lang="nl" sz="1300"/>
              <a:t> the two conditions that both of them should be considered to be percolation, how will the critical points change. </a:t>
            </a:r>
            <a:endParaRPr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9f07b62f4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9f07b62f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9f07b62f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9f07b62f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nl" sz="1300"/>
              <a:t>For the first one ,</a:t>
            </a:r>
            <a:r>
              <a:rPr lang="nl" sz="1300"/>
              <a:t>when density reaches one point, </a:t>
            </a:r>
            <a:r>
              <a:rPr lang="nl" sz="1300">
                <a:solidFill>
                  <a:schemeClr val="dk1"/>
                </a:solidFill>
              </a:rPr>
              <a:t>we expect a rapid increase in percolation probability </a:t>
            </a:r>
            <a:r>
              <a:rPr lang="nl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nl" sz="1300"/>
              <a:t>And then the second, we assume that when bond probability proceeds one point, we can have inevitable percolation.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nl" sz="1300"/>
              <a:t>The </a:t>
            </a:r>
            <a:r>
              <a:rPr lang="nl" sz="1300"/>
              <a:t>third</a:t>
            </a:r>
            <a:r>
              <a:rPr lang="nl" sz="1300"/>
              <a:t> one, we expect to see lower critical points </a:t>
            </a:r>
            <a:r>
              <a:rPr lang="nl" sz="1300"/>
              <a:t>when</a:t>
            </a:r>
            <a:r>
              <a:rPr lang="nl" sz="1300"/>
              <a:t> using Moore neighborhood, as the connections are more.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nl" sz="1300"/>
              <a:t>And for the fourth one, we assume that the rumor pops up in the center has a higher probability of leading to percolation than the edge.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nl" sz="1300"/>
              <a:t>The last </a:t>
            </a:r>
            <a:r>
              <a:rPr lang="nl" sz="1300"/>
              <a:t>hypothesis is, when density</a:t>
            </a:r>
            <a:r>
              <a:rPr lang="nl" sz="1300"/>
              <a:t> drops, then the bp has to be high for making the rumor continue spreading</a:t>
            </a:r>
            <a:endParaRPr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84c475b88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84c475b88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84c475b88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84c475b88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We set up a</a:t>
            </a:r>
            <a:r>
              <a:rPr lang="nl" sz="1300"/>
              <a:t> stochastic 2D </a:t>
            </a:r>
            <a:r>
              <a:rPr lang="nl" sz="1300"/>
              <a:t>cellular</a:t>
            </a:r>
            <a:r>
              <a:rPr lang="nl" sz="1300"/>
              <a:t> automata model with size of 400 cells / 2 neighborhoods / enclosed classroom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We default 300 simulations to run, which is enough for this size, but we still applied 600 in some cases to get closer to the critical points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Here we split the states into 3 types: the </a:t>
            </a:r>
            <a:r>
              <a:rPr lang="nl" sz="1300"/>
              <a:t>unoccupied, the clueless, and the gossip spreader.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In the grid, </a:t>
            </a:r>
            <a:r>
              <a:rPr lang="nl" sz="1300"/>
              <a:t>each cell has its own state.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The density defines the proportion of the unoccupied and the initial clueless, both of them placed randomly.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And when a rumor occurs, we have to check its neighbors’ states if there is any cell clueless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And then we check the bond between, if it’s open, the clueless becomes gossiper too, if closed, the clueless stays the same, the spreading stops.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1"/>
                </a:solidFill>
              </a:rPr>
              <a:t>The two plots above, in one iteration from the beginning, the gossip spreader spreads rumor to the </a:t>
            </a:r>
            <a:r>
              <a:rPr lang="nl" sz="1300">
                <a:solidFill>
                  <a:schemeClr val="dk1"/>
                </a:solidFill>
              </a:rPr>
              <a:t>three neighbors.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300">
                <a:solidFill>
                  <a:schemeClr val="dk1"/>
                </a:solidFill>
              </a:rPr>
              <a:t>And once the model is done, we run the simulations, and then do the visualizations.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9f07b62f4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9f07b62f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a3286261e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a3286261e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Mention that the expected critical point for Von Neumann 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site percolation: 0.59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bond percolation: 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T</a:t>
            </a:r>
            <a:r>
              <a:rPr lang="nl">
                <a:solidFill>
                  <a:schemeClr val="dk1"/>
                </a:solidFill>
              </a:rPr>
              <a:t>he expected critical point for Moore 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site percolation: 0.41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bond percolation: 0.25 - 0.30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more connections lead to faster percolation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critical point is not strict because we have a finite lattice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for bond percolation the transition is a but longer than site percolation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a4716f6a1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a4716f6a1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Question: How does the initial spreader position affect percolation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Hypotheses:Is it more easier to percolate than the center one？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once the system is large enough, moving the initial spreader only affects the local dynamics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the percolation transition depends on the global connectivity of the occupied sites and active bonds, rather than the initial location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as long as the system is above the percolation threshold, the rumour will always find a percolating path regardless of where it starts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we measured time, but again we did not observe any significant change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a4716f6a1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a4716f6a1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only if both density (0.8-1) and bond probability (0.8-0.9) can percolation be guaranteed 100% of the time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b0b97ec50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b0b97ec50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b0b97ec5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b0b97ec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How the gossip spreads over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For different densities and probabilities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Together </a:t>
            </a:r>
            <a:r>
              <a:rPr lang="nl"/>
              <a:t>with</a:t>
            </a:r>
            <a:r>
              <a:rPr lang="nl"/>
              <a:t> the standard deviation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Around critical point, the std is the largest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On the right, we can see that the bond probability has a smaller area about the critical point with std, it picks up more rapidly than bond percolation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We can also interpret this as the size of the biggest/only/percolation cluster and the probability that a site is in the percolation cluster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Before the critical point, there is simply no percolation cluster, for values after the critical point, there is just one huge cluster spanning almost </a:t>
            </a:r>
            <a:r>
              <a:rPr lang="nl"/>
              <a:t>the</a:t>
            </a:r>
            <a:r>
              <a:rPr lang="nl"/>
              <a:t> whole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what does the rapid change between plots mean - relate to the parameters and critical point vN: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d - 0.59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p - 0.5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b0b97ec5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b0b97ec5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P_inf = probability that a random site is in the percolation cluster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– order parameter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p_c – critical point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Control parameter the the probability density, more precisely how close it is to the critical probability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nl"/>
              <a:t>We can calculate the size of the biggest cluster and divide it by the total size of the grid to get the probability for a given simulation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9f07b62f4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9f07b62f4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b0b97ec5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b0b97ec5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af173ab5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af173ab5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af173ab5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af173ab5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9f07b62f4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29f07b62f4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a226ba1f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a226ba1f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b0b97ec5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b0b97ec5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Because there are some gossipers in our class, we wanted to examine how a gossip could spread in a lecture hall for different density and bond probabilities and end up in percolation (gossip had spread in the whole lecture hall)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9f07b62f4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9f07b62f4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b0b97ec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b0b97ec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Starts with 1 gossip spreader and spreads in the whole lecture hall (so there is percolation)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9f07b62f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9f07b62f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b0b97ec5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2b0b97ec5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a226ba1f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2a226ba1f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plot is still running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b0b97ec5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2b0b97ec5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a4716f6a1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a4716f6a1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Question: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Hypotheses: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mention that: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critical point and the curve moves rightwards slightly = the condition for percolation becomes more strict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distance varies between center &amp; edge - making the percolating slower/harder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nl">
                <a:solidFill>
                  <a:schemeClr val="dk1"/>
                </a:solidFill>
              </a:rPr>
              <a:t>but the difference is tiny for the grid is small and uniformly distributed lattice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b0b97ec5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b0b97ec5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No percolation since the spreading stops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84c475b88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84c475b88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nl" sz="1200">
                <a:solidFill>
                  <a:srgbClr val="222222"/>
                </a:solidFill>
              </a:rPr>
              <a:t>Introduction</a:t>
            </a:r>
            <a:endParaRPr sz="1200">
              <a:solidFill>
                <a:srgbClr val="222222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nl" sz="1200">
                <a:solidFill>
                  <a:srgbClr val="222222"/>
                </a:solidFill>
              </a:rPr>
              <a:t>Terminology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222222"/>
                </a:solidFill>
              </a:rPr>
              <a:t>– Charlotte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222222"/>
                </a:solidFill>
              </a:rPr>
              <a:t>—————————</a:t>
            </a:r>
            <a:endParaRPr sz="1200">
              <a:solidFill>
                <a:srgbClr val="222222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nl" sz="1200">
                <a:solidFill>
                  <a:srgbClr val="222222"/>
                </a:solidFill>
              </a:rPr>
              <a:t>Research Questions</a:t>
            </a:r>
            <a:endParaRPr sz="1200">
              <a:solidFill>
                <a:srgbClr val="222222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nl" sz="1200">
                <a:solidFill>
                  <a:srgbClr val="222222"/>
                </a:solidFill>
              </a:rPr>
              <a:t>Hypotheses</a:t>
            </a:r>
            <a:endParaRPr sz="1200">
              <a:solidFill>
                <a:srgbClr val="222222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nl" sz="1200">
                <a:solidFill>
                  <a:srgbClr val="222222"/>
                </a:solidFill>
              </a:rPr>
              <a:t>Model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222222"/>
                </a:solidFill>
              </a:rPr>
              <a:t>– Yuxin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222222"/>
                </a:solidFill>
              </a:rPr>
              <a:t>—————————</a:t>
            </a:r>
            <a:endParaRPr sz="1200">
              <a:solidFill>
                <a:srgbClr val="222222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nl" sz="1200">
                <a:solidFill>
                  <a:srgbClr val="222222"/>
                </a:solidFill>
              </a:rPr>
              <a:t>Results and Analysis</a:t>
            </a:r>
            <a:endParaRPr sz="1200">
              <a:solidFill>
                <a:srgbClr val="222222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nl" sz="1200">
                <a:solidFill>
                  <a:srgbClr val="222222"/>
                </a:solidFill>
              </a:rPr>
              <a:t>Conclusion</a:t>
            </a:r>
            <a:endParaRPr sz="1200">
              <a:solidFill>
                <a:srgbClr val="222222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nl" sz="1200">
                <a:solidFill>
                  <a:srgbClr val="222222"/>
                </a:solidFill>
              </a:rPr>
              <a:t>References</a:t>
            </a:r>
            <a:endParaRPr sz="1200">
              <a:solidFill>
                <a:srgbClr val="222222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nl" sz="1200">
                <a:solidFill>
                  <a:srgbClr val="222222"/>
                </a:solidFill>
              </a:rPr>
              <a:t>Q&amp;A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 sz="1200">
                <a:solidFill>
                  <a:srgbClr val="222222"/>
                </a:solidFill>
              </a:rPr>
              <a:t>— Elena &amp; Anezka</a:t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84c475b88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84c475b88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84c475b8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84c475b8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800">
                <a:solidFill>
                  <a:schemeClr val="dk1"/>
                </a:solidFill>
              </a:rPr>
              <a:t>1. What is rumour propagation, and why is it important?</a:t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nl" sz="800">
                <a:solidFill>
                  <a:schemeClr val="dk1"/>
                </a:solidFill>
              </a:rPr>
              <a:t>Spread of information (a rumour) through a network of individuals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nl" sz="800">
                <a:solidFill>
                  <a:schemeClr val="dk1"/>
                </a:solidFill>
              </a:rPr>
              <a:t>Critical phenomenon in social dynamics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nl" sz="800">
                <a:solidFill>
                  <a:schemeClr val="dk1"/>
                </a:solidFill>
              </a:rPr>
              <a:t>In confined environments (physical limitations that restrict movement -&gt; lecture hall), structure of space constraints how a rumour can spreads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nl" sz="800">
                <a:solidFill>
                  <a:schemeClr val="dk1"/>
                </a:solidFill>
              </a:rPr>
              <a:t>Gu &amp; Ding (2013) Researchers investigated how density and individual spreading intention affect rumour propagation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800">
                <a:solidFill>
                  <a:schemeClr val="dk1"/>
                </a:solidFill>
              </a:rPr>
              <a:t>2. Where do we see rumour dynamics in real life?</a:t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-"/>
            </a:pPr>
            <a:r>
              <a:rPr lang="nl" sz="800">
                <a:solidFill>
                  <a:schemeClr val="dk1"/>
                </a:solidFill>
              </a:rPr>
              <a:t>Public communication, misinformation control, and social influence modeling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800">
                <a:solidFill>
                  <a:schemeClr val="dk1"/>
                </a:solidFill>
              </a:rPr>
              <a:t>3. What complex phenomena emerge in rumour spreading?</a:t>
            </a:r>
            <a:endParaRPr b="1" sz="800">
              <a:solidFill>
                <a:schemeClr val="dk1"/>
              </a:solidFill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800"/>
              <a:buChar char="-"/>
            </a:pPr>
            <a:r>
              <a:rPr lang="nl" sz="800">
                <a:solidFill>
                  <a:srgbClr val="222222"/>
                </a:solidFill>
              </a:rPr>
              <a:t>Percolation under different parameters</a:t>
            </a:r>
            <a:endParaRPr sz="800">
              <a:solidFill>
                <a:srgbClr val="222222"/>
              </a:solidFill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00"/>
              <a:buChar char="-"/>
            </a:pPr>
            <a:r>
              <a:rPr lang="nl" sz="800">
                <a:solidFill>
                  <a:srgbClr val="222222"/>
                </a:solidFill>
              </a:rPr>
              <a:t>Contributing to both social sciences and complex systems theory</a:t>
            </a:r>
            <a:endParaRPr sz="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b0b97ec5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b0b97ec5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84c475b88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84c475b88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"/>
              <a:t>Percolation: cluster (of gossip spreaders) in 2D grid reaches from one side to the opposite side. Since it is a grid with equally long sides: this can be horizontally or vertically (no need for both, because it is symmetrical)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"/>
              <a:t>Critical Point: point </a:t>
            </a:r>
            <a:r>
              <a:rPr lang="nl"/>
              <a:t>after which percolation starts to occur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"/>
              <a:t>Density: how many students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"/>
              <a:t>Bond probability: bonds parameter if a connection between two students is present or not (so if a bond is present, the rumour can spread from one student to the other if the rumour arrives at one of the students)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">
                <a:solidFill>
                  <a:schemeClr val="dk1"/>
                </a:solidFill>
              </a:rPr>
              <a:t>Von Neumann Neighbourhood: 4 neighbours, only horizontal and vertical neighbours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"/>
              <a:t>Moore Neighbourhood: 8 neighbours, also diagonal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l"/>
              <a:t>Initial spreader position: 1 spreader in center or edge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5F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346200"/>
            <a:ext cx="9144000" cy="15303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6B0000"/>
                </a:solidFill>
              </a:rPr>
              <a:t>Team 3: XOXO Gossip Girl</a:t>
            </a:r>
            <a:endParaRPr b="1">
              <a:solidFill>
                <a:srgbClr val="6B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721400" y="4046975"/>
            <a:ext cx="32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2"/>
                </a:solidFill>
              </a:rPr>
              <a:t>31/01/2025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5080000" y="3063875"/>
            <a:ext cx="3853800" cy="98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2000">
                <a:solidFill>
                  <a:schemeClr val="dk1"/>
                </a:solidFill>
              </a:rPr>
              <a:t>Anezka Potesilova, Eleni Liarou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2000">
                <a:solidFill>
                  <a:schemeClr val="dk1"/>
                </a:solidFill>
              </a:rPr>
              <a:t> Charlotte Koolen, Yuxin Dong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2231700"/>
            <a:ext cx="8520600" cy="6801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020">
                <a:solidFill>
                  <a:srgbClr val="6B0000"/>
                </a:solidFill>
              </a:rPr>
              <a:t>Research Questions</a:t>
            </a:r>
            <a:endParaRPr b="1" sz="3020"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/>
          <p:nvPr/>
        </p:nvSpPr>
        <p:spPr>
          <a:xfrm rot="-381">
            <a:off x="193125" y="1322399"/>
            <a:ext cx="2710200" cy="17499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How does the rumour percolation probability change as the density of student changes?</a:t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3184200" y="1322250"/>
            <a:ext cx="2673600" cy="17502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800">
                <a:solidFill>
                  <a:schemeClr val="dk1"/>
                </a:solidFill>
              </a:rPr>
              <a:t>How does the rumour percolation probability change as the bond probability of student changes?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>
            <a:off x="1344925" y="3263950"/>
            <a:ext cx="2630100" cy="16011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How does the location of the initial rumour source affect its propagation? </a:t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4786775" y="3299500"/>
            <a:ext cx="3132300" cy="15300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How do the critical points change if we consider both site and bond percolation?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6366025" y="1368600"/>
            <a:ext cx="2630100" cy="16575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How do the critical points vary when the neighbourhood structure is altered?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237175" y="459725"/>
            <a:ext cx="3534000" cy="5433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500">
                <a:solidFill>
                  <a:srgbClr val="6B0000"/>
                </a:solidFill>
              </a:rPr>
              <a:t>Research Questions</a:t>
            </a:r>
            <a:endParaRPr b="1" sz="2500"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2231700"/>
            <a:ext cx="8520600" cy="6801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020">
                <a:solidFill>
                  <a:srgbClr val="6B0000"/>
                </a:solidFill>
              </a:rPr>
              <a:t>Hypotheses</a:t>
            </a:r>
            <a:endParaRPr b="1" sz="3020"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82200" y="1246625"/>
            <a:ext cx="2584800" cy="16398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There is a point for density after which percolation probability increases rapidly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2969225" y="1351625"/>
            <a:ext cx="2819100" cy="14298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There is a point for bond probability after which percolation is inevitable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434875" y="3115325"/>
            <a:ext cx="4176300" cy="17742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A rumour originating from the center of the lecture hall has a higher probability of leading to percolation compared to a rumour starting at the edge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5273450" y="3146225"/>
            <a:ext cx="2916000" cy="17124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As density decreases a higher bond probability is required for percolation to occur and vice versa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6090550" y="1424375"/>
            <a:ext cx="2956500" cy="12843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The Moore neighborhood is expected to have lower critical points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250250" y="433450"/>
            <a:ext cx="2330700" cy="5433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2500">
                <a:solidFill>
                  <a:srgbClr val="6B0000"/>
                </a:solidFill>
              </a:rPr>
              <a:t>Hypotheses</a:t>
            </a:r>
            <a:endParaRPr sz="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2231700"/>
            <a:ext cx="8520600" cy="6801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020">
                <a:solidFill>
                  <a:srgbClr val="6B0000"/>
                </a:solidFill>
              </a:rPr>
              <a:t>Model</a:t>
            </a:r>
            <a:endParaRPr b="1" sz="3020"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250250" y="433450"/>
            <a:ext cx="1982400" cy="5433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500">
                <a:solidFill>
                  <a:srgbClr val="6B0000"/>
                </a:solidFill>
              </a:rPr>
              <a:t>Model</a:t>
            </a:r>
            <a:endParaRPr sz="500"/>
          </a:p>
        </p:txBody>
      </p:sp>
      <p:sp>
        <p:nvSpPr>
          <p:cNvPr id="154" name="Google Shape;154;p27"/>
          <p:cNvSpPr/>
          <p:nvPr/>
        </p:nvSpPr>
        <p:spPr>
          <a:xfrm>
            <a:off x="173575" y="1321125"/>
            <a:ext cx="3832200" cy="2127300"/>
          </a:xfrm>
          <a:prstGeom prst="horizontalScroll">
            <a:avLst>
              <a:gd fmla="val 12500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Based on Gu &amp; Ding 2013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Stochastic 2D CA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Grid Size: 20x20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Moore or Von Neumann neighbourhood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Blocking boundary condition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Default #simulations: 300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Near the critical points #simulations: 600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4475950" y="3050825"/>
            <a:ext cx="2040000" cy="473700"/>
          </a:xfrm>
          <a:prstGeom prst="rect">
            <a:avLst/>
          </a:prstGeom>
          <a:noFill/>
          <a:ln cap="flat" cmpd="sng" w="9525">
            <a:solidFill>
              <a:srgbClr val="FFF5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40A30"/>
              </a:solidFill>
            </a:endParaRPr>
          </a:p>
        </p:txBody>
      </p:sp>
      <p:cxnSp>
        <p:nvCxnSpPr>
          <p:cNvPr id="156" name="Google Shape;156;p27"/>
          <p:cNvCxnSpPr/>
          <p:nvPr/>
        </p:nvCxnSpPr>
        <p:spPr>
          <a:xfrm flipH="1">
            <a:off x="4310050" y="3524525"/>
            <a:ext cx="1187700" cy="7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7"/>
          <p:cNvCxnSpPr/>
          <p:nvPr/>
        </p:nvCxnSpPr>
        <p:spPr>
          <a:xfrm>
            <a:off x="5486800" y="3524525"/>
            <a:ext cx="18300" cy="8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7"/>
          <p:cNvCxnSpPr>
            <a:stCxn id="155" idx="2"/>
          </p:cNvCxnSpPr>
          <p:nvPr/>
        </p:nvCxnSpPr>
        <p:spPr>
          <a:xfrm>
            <a:off x="5495950" y="3524525"/>
            <a:ext cx="1194900" cy="7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7"/>
          <p:cNvSpPr txBox="1"/>
          <p:nvPr/>
        </p:nvSpPr>
        <p:spPr>
          <a:xfrm>
            <a:off x="5629075" y="2166050"/>
            <a:ext cx="721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664375" y="3987650"/>
            <a:ext cx="166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900" y="83776"/>
            <a:ext cx="2265691" cy="169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725" y="1275972"/>
            <a:ext cx="2319077" cy="17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 rot="5400000">
            <a:off x="6516533" y="493553"/>
            <a:ext cx="670200" cy="684900"/>
          </a:xfrm>
          <a:prstGeom prst="bentArrow">
            <a:avLst>
              <a:gd fmla="val 25405" name="adj1"/>
              <a:gd fmla="val 25000" name="adj2"/>
              <a:gd fmla="val 25000" name="adj3"/>
              <a:gd fmla="val 43750" name="adj4"/>
            </a:avLst>
          </a:prstGeom>
          <a:solidFill>
            <a:srgbClr val="740A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40A30"/>
              </a:solidFill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5061100" y="3189725"/>
            <a:ext cx="869700" cy="3132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6B0000"/>
                </a:solidFill>
              </a:rPr>
              <a:t>States</a:t>
            </a:r>
            <a:endParaRPr>
              <a:solidFill>
                <a:srgbClr val="6B0000"/>
              </a:solidFill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217675" y="4369775"/>
            <a:ext cx="1509300" cy="3882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6B0000"/>
                </a:solidFill>
              </a:rPr>
              <a:t>Unoccupied</a:t>
            </a:r>
            <a:endParaRPr>
              <a:solidFill>
                <a:srgbClr val="6B0000"/>
              </a:solidFill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4927000" y="4354625"/>
            <a:ext cx="1137900" cy="3882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6B0000"/>
                </a:solidFill>
              </a:rPr>
              <a:t>Clueless</a:t>
            </a:r>
            <a:endParaRPr>
              <a:solidFill>
                <a:srgbClr val="6B0000"/>
              </a:solidFill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350275" y="4327025"/>
            <a:ext cx="1260000" cy="4737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6B0000"/>
                </a:solidFill>
              </a:rPr>
              <a:t>Gossip Spreader</a:t>
            </a:r>
            <a:endParaRPr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2231700"/>
            <a:ext cx="8520600" cy="6801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020">
                <a:solidFill>
                  <a:srgbClr val="6B0000"/>
                </a:solidFill>
              </a:rPr>
              <a:t>Results and Analysis</a:t>
            </a:r>
            <a:endParaRPr b="1" sz="3020"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1910500" y="67550"/>
            <a:ext cx="4839000" cy="651000"/>
          </a:xfrm>
          <a:prstGeom prst="rect">
            <a:avLst/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500">
                <a:solidFill>
                  <a:srgbClr val="6B0000"/>
                </a:solidFill>
              </a:rPr>
              <a:t>Initial Spreader in the Center</a:t>
            </a:r>
            <a:endParaRPr b="1" sz="2500">
              <a:solidFill>
                <a:srgbClr val="6B0000"/>
              </a:solidFill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1328913" y="1235750"/>
            <a:ext cx="1887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740A30"/>
                </a:solidFill>
              </a:rPr>
              <a:t>Site percolation</a:t>
            </a:r>
            <a:endParaRPr sz="1800">
              <a:solidFill>
                <a:srgbClr val="740A30"/>
              </a:solidFill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5895863" y="1270850"/>
            <a:ext cx="2010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740A30"/>
                </a:solidFill>
              </a:rPr>
              <a:t>Bond percolation</a:t>
            </a:r>
            <a:endParaRPr sz="1800">
              <a:solidFill>
                <a:srgbClr val="740A30"/>
              </a:solidFill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3" y="1730350"/>
            <a:ext cx="4302331" cy="322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993" y="1729250"/>
            <a:ext cx="4349133" cy="32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1838150" y="85600"/>
            <a:ext cx="5172900" cy="5727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6B0000"/>
                </a:solidFill>
              </a:rPr>
              <a:t>Von Neumann Neighbourhood</a:t>
            </a:r>
            <a:endParaRPr b="1">
              <a:solidFill>
                <a:srgbClr val="6B0000"/>
              </a:solidFill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2934800" y="701488"/>
            <a:ext cx="2979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800">
                <a:solidFill>
                  <a:srgbClr val="740A30"/>
                </a:solidFill>
              </a:rPr>
              <a:t>Initial Spreader in the Edge</a:t>
            </a:r>
            <a:endParaRPr sz="1800">
              <a:solidFill>
                <a:srgbClr val="740A3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40A30"/>
              </a:solidFill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1356863" y="1136575"/>
            <a:ext cx="18870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740A30"/>
                </a:solidFill>
              </a:rPr>
              <a:t>Site percolation</a:t>
            </a:r>
            <a:endParaRPr sz="1800">
              <a:solidFill>
                <a:srgbClr val="740A30"/>
              </a:solidFill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5800088" y="1171663"/>
            <a:ext cx="2010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740A30"/>
                </a:solidFill>
              </a:rPr>
              <a:t>Bond percol</a:t>
            </a:r>
            <a:r>
              <a:rPr lang="nl" sz="1800">
                <a:solidFill>
                  <a:srgbClr val="740A30"/>
                </a:solidFill>
              </a:rPr>
              <a:t>a</a:t>
            </a:r>
            <a:r>
              <a:rPr lang="nl" sz="1800">
                <a:solidFill>
                  <a:srgbClr val="740A30"/>
                </a:solidFill>
              </a:rPr>
              <a:t>tion</a:t>
            </a:r>
            <a:endParaRPr sz="1800">
              <a:solidFill>
                <a:srgbClr val="740A30"/>
              </a:solidFill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-4512" l="-9672" r="-2021" t="-7181"/>
          <a:stretch/>
        </p:blipFill>
        <p:spPr>
          <a:xfrm>
            <a:off x="4176333" y="1362525"/>
            <a:ext cx="4840965" cy="36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4">
            <a:alphaModFix/>
          </a:blip>
          <a:srcRect b="-1142" l="0" r="0" t="0"/>
          <a:stretch/>
        </p:blipFill>
        <p:spPr>
          <a:xfrm>
            <a:off x="175925" y="1619950"/>
            <a:ext cx="4248899" cy="322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1838150" y="93975"/>
            <a:ext cx="5172900" cy="5727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6B0000"/>
                </a:solidFill>
              </a:rPr>
              <a:t>Von Neumann Neighbourhood</a:t>
            </a:r>
            <a:endParaRPr b="1">
              <a:solidFill>
                <a:srgbClr val="6B0000"/>
              </a:solidFill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25" y="1462225"/>
            <a:ext cx="4335201" cy="346731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2934800" y="710138"/>
            <a:ext cx="2979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740A30"/>
                </a:solidFill>
              </a:rPr>
              <a:t>Site-Bond Percolation</a:t>
            </a:r>
            <a:endParaRPr sz="1800">
              <a:solidFill>
                <a:srgbClr val="740A30"/>
              </a:solidFill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750" y="1462237"/>
            <a:ext cx="4335201" cy="346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740A30"/>
                </a:solidFill>
              </a:rPr>
              <a:t>Who likes to gossip?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075" y="163513"/>
            <a:ext cx="5089848" cy="4816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1528375" y="102625"/>
            <a:ext cx="5172900" cy="5727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6B0000"/>
                </a:solidFill>
              </a:rPr>
              <a:t>Von Neumann Neighbourhood</a:t>
            </a:r>
            <a:endParaRPr b="1">
              <a:solidFill>
                <a:srgbClr val="6B0000"/>
              </a:solidFill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2697100" y="701500"/>
            <a:ext cx="3217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740A30"/>
                </a:solidFill>
              </a:rPr>
              <a:t>Initial Spreader in the Center</a:t>
            </a:r>
            <a:endParaRPr sz="1800">
              <a:solidFill>
                <a:srgbClr val="740A3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40A30"/>
              </a:solidFill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975" y="1356975"/>
            <a:ext cx="4669450" cy="350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2231700"/>
            <a:ext cx="8520600" cy="6801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020">
                <a:solidFill>
                  <a:srgbClr val="6B0000"/>
                </a:solidFill>
              </a:rPr>
              <a:t>Conclusion</a:t>
            </a:r>
            <a:endParaRPr b="1" sz="3020"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4617775" y="1322252"/>
            <a:ext cx="2673600" cy="16842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800">
                <a:solidFill>
                  <a:schemeClr val="dk1"/>
                </a:solidFill>
              </a:rPr>
              <a:t>How does the rumour percolation probability change as the bond probability of student changes?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/>
          <p:nvPr/>
        </p:nvSpPr>
        <p:spPr>
          <a:xfrm rot="-381">
            <a:off x="214310" y="1322400"/>
            <a:ext cx="2710200" cy="16839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How does the rumour percolation probability change as the density of student changes?</a:t>
            </a:r>
            <a:endParaRPr/>
          </a:p>
        </p:txBody>
      </p:sp>
      <p:sp>
        <p:nvSpPr>
          <p:cNvPr id="223" name="Google Shape;223;p35"/>
          <p:cNvSpPr/>
          <p:nvPr/>
        </p:nvSpPr>
        <p:spPr>
          <a:xfrm rot="5400000">
            <a:off x="3007625" y="2676200"/>
            <a:ext cx="590100" cy="57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740A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/>
          <p:nvPr/>
        </p:nvSpPr>
        <p:spPr>
          <a:xfrm>
            <a:off x="2089675" y="3310975"/>
            <a:ext cx="2528100" cy="9108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For density &gt; 0.59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percolation</a:t>
            </a:r>
            <a:r>
              <a:rPr lang="nl"/>
              <a:t> happens for at least 50% of the simulations</a:t>
            </a:r>
            <a:endParaRPr/>
          </a:p>
        </p:txBody>
      </p:sp>
      <p:sp>
        <p:nvSpPr>
          <p:cNvPr id="225" name="Google Shape;225;p35"/>
          <p:cNvSpPr/>
          <p:nvPr/>
        </p:nvSpPr>
        <p:spPr>
          <a:xfrm rot="5400000">
            <a:off x="7341850" y="2676200"/>
            <a:ext cx="590100" cy="57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740A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5"/>
          <p:cNvSpPr/>
          <p:nvPr/>
        </p:nvSpPr>
        <p:spPr>
          <a:xfrm>
            <a:off x="6700750" y="3310975"/>
            <a:ext cx="1872300" cy="13113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For bond probability &gt; 0.5 percolation occurs for at least  50% of the simulations</a:t>
            </a:r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250250" y="433450"/>
            <a:ext cx="2259000" cy="5433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2500">
                <a:solidFill>
                  <a:srgbClr val="6B0000"/>
                </a:solidFill>
              </a:rPr>
              <a:t>Conclusion</a:t>
            </a:r>
            <a:endParaRPr sz="2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/>
          <p:nvPr/>
        </p:nvSpPr>
        <p:spPr>
          <a:xfrm>
            <a:off x="517600" y="1516775"/>
            <a:ext cx="2630100" cy="16011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How do the critical points vary when the neighbourhood structure is altered?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 rot="5400000">
            <a:off x="3196450" y="2814650"/>
            <a:ext cx="590100" cy="57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740A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2395050" y="3434825"/>
            <a:ext cx="1872300" cy="13113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For the Moore neighbourhood all the critical points are shifted to the left</a:t>
            </a:r>
            <a:endParaRPr/>
          </a:p>
        </p:txBody>
      </p:sp>
      <p:sp>
        <p:nvSpPr>
          <p:cNvPr id="235" name="Google Shape;235;p36"/>
          <p:cNvSpPr/>
          <p:nvPr/>
        </p:nvSpPr>
        <p:spPr>
          <a:xfrm>
            <a:off x="4683300" y="1457225"/>
            <a:ext cx="2207400" cy="17202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800">
                <a:solidFill>
                  <a:schemeClr val="dk1"/>
                </a:solidFill>
              </a:rPr>
              <a:t>How does the location of the initial rumour source affect its propagation? </a:t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 rot="5400000">
            <a:off x="6918725" y="2814650"/>
            <a:ext cx="590100" cy="57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740A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6306725" y="3434825"/>
            <a:ext cx="1814100" cy="10638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location of the initial spreader does not affect the critical points</a:t>
            </a:r>
            <a:endParaRPr/>
          </a:p>
        </p:txBody>
      </p:sp>
      <p:sp>
        <p:nvSpPr>
          <p:cNvPr id="238" name="Google Shape;238;p36"/>
          <p:cNvSpPr/>
          <p:nvPr/>
        </p:nvSpPr>
        <p:spPr>
          <a:xfrm>
            <a:off x="250250" y="433450"/>
            <a:ext cx="2259000" cy="5433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500">
                <a:solidFill>
                  <a:srgbClr val="6B0000"/>
                </a:solidFill>
              </a:rPr>
              <a:t>Conclusion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/>
          <p:nvPr/>
        </p:nvSpPr>
        <p:spPr>
          <a:xfrm>
            <a:off x="1519075" y="1626900"/>
            <a:ext cx="3132300" cy="13020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dk1"/>
                </a:solidFill>
              </a:rPr>
              <a:t>How do the critical points change if we consider both site and bond percolation?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 rot="5400000">
            <a:off x="4770675" y="2647050"/>
            <a:ext cx="590100" cy="57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740A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3903800" y="3426600"/>
            <a:ext cx="2462400" cy="1260300"/>
          </a:xfrm>
          <a:prstGeom prst="roundRect">
            <a:avLst>
              <a:gd fmla="val 16667" name="adj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When density decreases, the critical point of bond probability increases and vice versa</a:t>
            </a:r>
            <a:endParaRPr/>
          </a:p>
        </p:txBody>
      </p:sp>
      <p:sp>
        <p:nvSpPr>
          <p:cNvPr id="246" name="Google Shape;246;p37"/>
          <p:cNvSpPr/>
          <p:nvPr/>
        </p:nvSpPr>
        <p:spPr>
          <a:xfrm>
            <a:off x="250250" y="433450"/>
            <a:ext cx="2259000" cy="5433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500">
                <a:solidFill>
                  <a:srgbClr val="6B0000"/>
                </a:solidFill>
              </a:rPr>
              <a:t>Conclusion</a:t>
            </a:r>
            <a:endParaRPr sz="2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800"/>
              <a:buChar char="➔"/>
            </a:pPr>
            <a:r>
              <a:rPr lang="nl">
                <a:solidFill>
                  <a:srgbClr val="222222"/>
                </a:solidFill>
              </a:rPr>
              <a:t>Use networks instead of CAs to examine large-scale rumour propagation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➔"/>
            </a:pPr>
            <a:r>
              <a:rPr lang="nl">
                <a:solidFill>
                  <a:srgbClr val="222222"/>
                </a:solidFill>
              </a:rPr>
              <a:t>Include also a role of a person who tries to disprove the rumour </a:t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8"/>
          <p:cNvSpPr/>
          <p:nvPr/>
        </p:nvSpPr>
        <p:spPr>
          <a:xfrm>
            <a:off x="250250" y="433450"/>
            <a:ext cx="2382000" cy="5433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500">
                <a:solidFill>
                  <a:srgbClr val="6B0000"/>
                </a:solidFill>
              </a:rPr>
              <a:t>Future Work</a:t>
            </a:r>
            <a:endParaRPr sz="2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2231700"/>
            <a:ext cx="8520600" cy="6801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020">
                <a:solidFill>
                  <a:srgbClr val="6B0000"/>
                </a:solidFill>
              </a:rPr>
              <a:t>Q&amp;A</a:t>
            </a:r>
            <a:endParaRPr b="1" sz="3020"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740A30"/>
                </a:solidFill>
              </a:rPr>
              <a:t>Q&amp;A</a:t>
            </a:r>
            <a:endParaRPr>
              <a:solidFill>
                <a:srgbClr val="740A30"/>
              </a:solidFill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2604500" y="1287375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0"/>
          <p:cNvSpPr/>
          <p:nvPr/>
        </p:nvSpPr>
        <p:spPr>
          <a:xfrm>
            <a:off x="3276288" y="219400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0"/>
          <p:cNvSpPr/>
          <p:nvPr/>
        </p:nvSpPr>
        <p:spPr>
          <a:xfrm>
            <a:off x="4717575" y="1130825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0"/>
          <p:cNvSpPr/>
          <p:nvPr/>
        </p:nvSpPr>
        <p:spPr>
          <a:xfrm>
            <a:off x="1312975" y="613450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/>
          <p:nvPr/>
        </p:nvSpPr>
        <p:spPr>
          <a:xfrm>
            <a:off x="951925" y="2278350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/>
          <p:nvPr/>
        </p:nvSpPr>
        <p:spPr>
          <a:xfrm>
            <a:off x="1885000" y="3693925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/>
          <p:nvPr/>
        </p:nvSpPr>
        <p:spPr>
          <a:xfrm>
            <a:off x="3251000" y="3987725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/>
          <p:nvPr/>
        </p:nvSpPr>
        <p:spPr>
          <a:xfrm>
            <a:off x="4861925" y="3909450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0"/>
          <p:cNvSpPr/>
          <p:nvPr/>
        </p:nvSpPr>
        <p:spPr>
          <a:xfrm>
            <a:off x="3645100" y="3133038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0"/>
          <p:cNvSpPr/>
          <p:nvPr/>
        </p:nvSpPr>
        <p:spPr>
          <a:xfrm>
            <a:off x="7324725" y="3365925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5847475" y="2922975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/>
          <p:nvPr/>
        </p:nvSpPr>
        <p:spPr>
          <a:xfrm>
            <a:off x="6319850" y="1177825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0"/>
          <p:cNvSpPr/>
          <p:nvPr/>
        </p:nvSpPr>
        <p:spPr>
          <a:xfrm>
            <a:off x="7469400" y="425375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/>
          <p:nvPr/>
        </p:nvSpPr>
        <p:spPr>
          <a:xfrm>
            <a:off x="7651550" y="2360725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/>
          <p:nvPr/>
        </p:nvSpPr>
        <p:spPr>
          <a:xfrm>
            <a:off x="481600" y="4232075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/>
          <p:nvPr/>
        </p:nvSpPr>
        <p:spPr>
          <a:xfrm>
            <a:off x="314300" y="1401100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0"/>
          <p:cNvSpPr/>
          <p:nvPr/>
        </p:nvSpPr>
        <p:spPr>
          <a:xfrm>
            <a:off x="5127975" y="119650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"/>
          <p:cNvSpPr/>
          <p:nvPr/>
        </p:nvSpPr>
        <p:spPr>
          <a:xfrm>
            <a:off x="2463125" y="2602738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/>
          <p:nvPr/>
        </p:nvSpPr>
        <p:spPr>
          <a:xfrm>
            <a:off x="6605225" y="4232075"/>
            <a:ext cx="714300" cy="714300"/>
          </a:xfrm>
          <a:prstGeom prst="hear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1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311700" y="2231700"/>
            <a:ext cx="8520600" cy="6801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020">
                <a:solidFill>
                  <a:srgbClr val="6B0000"/>
                </a:solidFill>
              </a:rPr>
              <a:t>References</a:t>
            </a:r>
            <a:endParaRPr b="1" sz="3020"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975" y="452225"/>
            <a:ext cx="5652050" cy="42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rgbClr val="000000"/>
                </a:solidFill>
                <a:highlight>
                  <a:srgbClr val="FFFFFF"/>
                </a:highlight>
              </a:rPr>
              <a:t>Gu, Y., Ding, J. (2013). Research on Rumors Spread Based on Cellular Automata. In: Yang, Y., Ma, M. (eds) Proceedings of the 2nd International Conference on Green Communications and Networks 2012 (GCN 2012): Volume 1. Lecture Notes in Electrical Engineering, vol 223. Springer, Berlin, Heidelberg. 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100">
                <a:solidFill>
                  <a:srgbClr val="000000"/>
                </a:solidFill>
                <a:highlight>
                  <a:srgbClr val="FFFFFF"/>
                </a:highlight>
              </a:rPr>
              <a:t>Maitanmi, Stephen &amp; Agbaje, Michael &amp; Adekunle, Yinka. (2013). Model-Based Cellular Automata on Spread of Rumours. 3. 504-510.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92" name="Google Shape;292;p42"/>
          <p:cNvSpPr/>
          <p:nvPr/>
        </p:nvSpPr>
        <p:spPr>
          <a:xfrm>
            <a:off x="250250" y="433450"/>
            <a:ext cx="2259000" cy="5433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500">
                <a:solidFill>
                  <a:srgbClr val="6B0000"/>
                </a:solidFill>
              </a:rPr>
              <a:t>References</a:t>
            </a:r>
            <a:endParaRPr sz="2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311700" y="2231700"/>
            <a:ext cx="8520600" cy="6801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020">
                <a:solidFill>
                  <a:srgbClr val="6B0000"/>
                </a:solidFill>
              </a:rPr>
              <a:t>Appendix</a:t>
            </a:r>
            <a:endParaRPr b="1" sz="3020"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1719250" y="175475"/>
            <a:ext cx="5172900" cy="5727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6B0000"/>
                </a:solidFill>
              </a:rPr>
              <a:t>Moore </a:t>
            </a:r>
            <a:r>
              <a:rPr b="1" lang="nl">
                <a:solidFill>
                  <a:srgbClr val="6B0000"/>
                </a:solidFill>
              </a:rPr>
              <a:t>Neighbourhood</a:t>
            </a:r>
            <a:endParaRPr b="1">
              <a:solidFill>
                <a:srgbClr val="6B0000"/>
              </a:solidFill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2697100" y="701500"/>
            <a:ext cx="3217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740A30"/>
                </a:solidFill>
              </a:rPr>
              <a:t>Initial Spreader in the Center</a:t>
            </a:r>
            <a:endParaRPr sz="1800">
              <a:solidFill>
                <a:srgbClr val="740A3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40A30"/>
              </a:solidFill>
            </a:endParaRPr>
          </a:p>
        </p:txBody>
      </p:sp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300" y="1236150"/>
            <a:ext cx="4762788" cy="38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325" y="152400"/>
            <a:ext cx="511334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>
            <a:off x="1943650" y="102625"/>
            <a:ext cx="5172900" cy="5727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6B0000"/>
                </a:solidFill>
              </a:rPr>
              <a:t>Von Neumann Neighbourhood</a:t>
            </a:r>
            <a:endParaRPr b="1">
              <a:solidFill>
                <a:srgbClr val="6B0000"/>
              </a:solidFill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5183550" y="827850"/>
            <a:ext cx="2979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740A30"/>
                </a:solidFill>
              </a:rPr>
              <a:t>Initial Spreader in the Edge</a:t>
            </a:r>
            <a:endParaRPr sz="1800">
              <a:solidFill>
                <a:srgbClr val="740A3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40A30"/>
              </a:solidFill>
            </a:endParaRPr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725" y="1308275"/>
            <a:ext cx="4150200" cy="331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75" y="1308275"/>
            <a:ext cx="4150200" cy="3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/>
        </p:nvSpPr>
        <p:spPr>
          <a:xfrm>
            <a:off x="569775" y="898000"/>
            <a:ext cx="3339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740A30"/>
                </a:solidFill>
              </a:rPr>
              <a:t>Initial Spreader in the Center</a:t>
            </a:r>
            <a:endParaRPr sz="1800">
              <a:solidFill>
                <a:srgbClr val="740A3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40A3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013" y="455263"/>
            <a:ext cx="5643974" cy="42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04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nl">
                <a:solidFill>
                  <a:srgbClr val="222222"/>
                </a:solidFill>
              </a:rPr>
              <a:t>Introduction</a:t>
            </a:r>
            <a:endParaRPr>
              <a:solidFill>
                <a:srgbClr val="222222"/>
              </a:solidFill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nl">
                <a:solidFill>
                  <a:srgbClr val="222222"/>
                </a:solidFill>
              </a:rPr>
              <a:t>Terminology</a:t>
            </a:r>
            <a:endParaRPr>
              <a:solidFill>
                <a:srgbClr val="222222"/>
              </a:solidFill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nl">
                <a:solidFill>
                  <a:srgbClr val="222222"/>
                </a:solidFill>
              </a:rPr>
              <a:t>Research Questions</a:t>
            </a:r>
            <a:endParaRPr>
              <a:solidFill>
                <a:srgbClr val="222222"/>
              </a:solidFill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nl">
                <a:solidFill>
                  <a:srgbClr val="222222"/>
                </a:solidFill>
              </a:rPr>
              <a:t>Hypotheses</a:t>
            </a:r>
            <a:endParaRPr>
              <a:solidFill>
                <a:srgbClr val="222222"/>
              </a:solidFill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nl">
                <a:solidFill>
                  <a:srgbClr val="222222"/>
                </a:solidFill>
              </a:rPr>
              <a:t>Model</a:t>
            </a:r>
            <a:endParaRPr>
              <a:solidFill>
                <a:srgbClr val="222222"/>
              </a:solidFill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nl">
                <a:solidFill>
                  <a:srgbClr val="222222"/>
                </a:solidFill>
              </a:rPr>
              <a:t>Results and Analysis</a:t>
            </a:r>
            <a:endParaRPr>
              <a:solidFill>
                <a:srgbClr val="222222"/>
              </a:solidFill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nl">
                <a:solidFill>
                  <a:srgbClr val="222222"/>
                </a:solidFill>
              </a:rPr>
              <a:t>Conclusion</a:t>
            </a:r>
            <a:endParaRPr>
              <a:solidFill>
                <a:srgbClr val="222222"/>
              </a:solidFill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nl">
                <a:solidFill>
                  <a:srgbClr val="222222"/>
                </a:solidFill>
              </a:rPr>
              <a:t>Q&amp;A</a:t>
            </a:r>
            <a:endParaRPr>
              <a:solidFill>
                <a:srgbClr val="222222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nl">
                <a:solidFill>
                  <a:srgbClr val="222222"/>
                </a:solidFill>
              </a:rPr>
              <a:t>References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311700" y="450125"/>
            <a:ext cx="1689900" cy="5433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2500">
                <a:solidFill>
                  <a:srgbClr val="6B0000"/>
                </a:solidFill>
              </a:rPr>
              <a:t>Outline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2231700"/>
            <a:ext cx="8520600" cy="6801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020">
                <a:solidFill>
                  <a:srgbClr val="6B0000"/>
                </a:solidFill>
              </a:rPr>
              <a:t>Introduction</a:t>
            </a:r>
            <a:endParaRPr b="1" sz="3020"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459125" y="1206250"/>
            <a:ext cx="2160000" cy="13812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 is rumour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propagation and why is it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important?</a:t>
            </a:r>
            <a:endParaRPr/>
          </a:p>
        </p:txBody>
      </p:sp>
      <p:sp>
        <p:nvSpPr>
          <p:cNvPr id="88" name="Google Shape;88;p19"/>
          <p:cNvSpPr/>
          <p:nvPr/>
        </p:nvSpPr>
        <p:spPr>
          <a:xfrm>
            <a:off x="3324000" y="1185100"/>
            <a:ext cx="2496000" cy="1423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chemeClr val="dk1"/>
                </a:solidFill>
              </a:rPr>
              <a:t>Where do we see rumour dynamics in real life?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6524875" y="1115200"/>
            <a:ext cx="2302200" cy="15633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 complex phenomena emerge in rumour spreading?</a:t>
            </a:r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226925" y="445025"/>
            <a:ext cx="2392200" cy="5433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2500">
                <a:solidFill>
                  <a:srgbClr val="6B0000"/>
                </a:solidFill>
              </a:rPr>
              <a:t>Introduction</a:t>
            </a:r>
            <a:endParaRPr sz="1100"/>
          </a:p>
        </p:txBody>
      </p:sp>
      <p:sp>
        <p:nvSpPr>
          <p:cNvPr id="91" name="Google Shape;91;p19"/>
          <p:cNvSpPr/>
          <p:nvPr/>
        </p:nvSpPr>
        <p:spPr>
          <a:xfrm>
            <a:off x="226925" y="3294450"/>
            <a:ext cx="2598600" cy="16569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226925" y="3294450"/>
            <a:ext cx="25986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Critical phenomenon in social dynamics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Confined environments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Gu &amp; Ding (2013): density and individual spreading </a:t>
            </a:r>
            <a:r>
              <a:rPr lang="nl">
                <a:solidFill>
                  <a:schemeClr val="dk2"/>
                </a:solidFill>
              </a:rPr>
              <a:t>intention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3272700" y="3294450"/>
            <a:ext cx="2598600" cy="16569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3272700" y="3294450"/>
            <a:ext cx="25986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Public communication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Misinformation control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Social influence modeling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318475" y="3354300"/>
            <a:ext cx="2598600" cy="16569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6318475" y="3354300"/>
            <a:ext cx="25986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Percolation under different parameters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Social sciences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2"/>
                </a:solidFill>
              </a:rPr>
              <a:t>Complex Systems Theory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2231700"/>
            <a:ext cx="8520600" cy="680100"/>
          </a:xfrm>
          <a:prstGeom prst="rect">
            <a:avLst/>
          </a:prstGeom>
          <a:solidFill>
            <a:srgbClr val="E1C3CC">
              <a:alpha val="443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nl" sz="3020">
                <a:solidFill>
                  <a:srgbClr val="6B0000"/>
                </a:solidFill>
              </a:rPr>
              <a:t>Terminology</a:t>
            </a:r>
            <a:endParaRPr b="1" sz="3020">
              <a:solidFill>
                <a:srgbClr val="6B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1684475" y="1430425"/>
            <a:ext cx="1253100" cy="1041600"/>
          </a:xfrm>
          <a:prstGeom prst="ellipse">
            <a:avLst/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Density</a:t>
            </a:r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3429975" y="445025"/>
            <a:ext cx="1545000" cy="1041600"/>
          </a:xfrm>
          <a:prstGeom prst="ellipse">
            <a:avLst/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Bond probability</a:t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5900200" y="2645475"/>
            <a:ext cx="1253100" cy="1041600"/>
          </a:xfrm>
          <a:prstGeom prst="ellipse">
            <a:avLst/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Initial spreader position</a:t>
            </a: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1091575" y="2800050"/>
            <a:ext cx="2040000" cy="1362300"/>
          </a:xfrm>
          <a:prstGeom prst="ellipse">
            <a:avLst/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Moore Neighbourhood</a:t>
            </a:r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3262150" y="3687075"/>
            <a:ext cx="2435700" cy="1041600"/>
          </a:xfrm>
          <a:prstGeom prst="ellipse">
            <a:avLst/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Von Neumann Neighbourhood</a:t>
            </a:r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5382700" y="847575"/>
            <a:ext cx="1545000" cy="1413000"/>
          </a:xfrm>
          <a:prstGeom prst="ellipse">
            <a:avLst/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Percolation</a:t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3575925" y="1947675"/>
            <a:ext cx="1253100" cy="1129200"/>
          </a:xfrm>
          <a:prstGeom prst="ellipse">
            <a:avLst/>
          </a:prstGeom>
          <a:solidFill>
            <a:srgbClr val="740A30">
              <a:alpha val="221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Critical Point</a:t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301450" y="559100"/>
            <a:ext cx="2330700" cy="543300"/>
          </a:xfrm>
          <a:prstGeom prst="roundRect">
            <a:avLst>
              <a:gd fmla="val 16667" name="adj"/>
            </a:avLst>
          </a:prstGeom>
          <a:solidFill>
            <a:srgbClr val="E1C3CC">
              <a:alpha val="44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nl" sz="2500">
                <a:solidFill>
                  <a:srgbClr val="6B0000"/>
                </a:solidFill>
              </a:rPr>
              <a:t>Terminology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